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1" r:id="rId2"/>
    <p:sldId id="282" r:id="rId3"/>
    <p:sldId id="285" r:id="rId4"/>
    <p:sldId id="286" r:id="rId5"/>
    <p:sldId id="284" r:id="rId6"/>
    <p:sldId id="283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07CA9-6866-4106-80A6-2284D403C43B}" v="52" dt="2019-11-07T02:01:42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57" d="100"/>
          <a:sy n="57" d="100"/>
        </p:scale>
        <p:origin x="40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na van Vlimmeren" userId="b80461ae892c3254" providerId="LiveId" clId="{E3607CA9-6866-4106-80A6-2284D403C43B}"/>
    <pc:docChg chg="custSel modSld">
      <pc:chgData name="Sarina van Vlimmeren" userId="b80461ae892c3254" providerId="LiveId" clId="{E3607CA9-6866-4106-80A6-2284D403C43B}" dt="2019-11-07T02:01:56.172" v="70"/>
      <pc:docMkLst>
        <pc:docMk/>
      </pc:docMkLst>
      <pc:sldChg chg="addSp modSp modAnim">
        <pc:chgData name="Sarina van Vlimmeren" userId="b80461ae892c3254" providerId="LiveId" clId="{E3607CA9-6866-4106-80A6-2284D403C43B}" dt="2019-11-07T02:01:27.267" v="65"/>
        <pc:sldMkLst>
          <pc:docMk/>
          <pc:sldMk cId="3410785510" sldId="281"/>
        </pc:sldMkLst>
        <pc:spChg chg="mod">
          <ac:chgData name="Sarina van Vlimmeren" userId="b80461ae892c3254" providerId="LiveId" clId="{E3607CA9-6866-4106-80A6-2284D403C43B}" dt="2019-11-07T01:59:58.675" v="52" actId="14100"/>
          <ac:spMkLst>
            <pc:docMk/>
            <pc:sldMk cId="3410785510" sldId="281"/>
            <ac:spMk id="3" creationId="{00000000-0000-0000-0000-000000000000}"/>
          </ac:spMkLst>
        </pc:spChg>
        <pc:graphicFrameChg chg="add mod">
          <ac:chgData name="Sarina van Vlimmeren" userId="b80461ae892c3254" providerId="LiveId" clId="{E3607CA9-6866-4106-80A6-2284D403C43B}" dt="2019-11-07T02:00:11.367" v="54" actId="1076"/>
          <ac:graphicFrameMkLst>
            <pc:docMk/>
            <pc:sldMk cId="3410785510" sldId="281"/>
            <ac:graphicFrameMk id="2" creationId="{A1B245F5-222D-467F-B5B8-3AE524108158}"/>
          </ac:graphicFrameMkLst>
        </pc:graphicFrameChg>
      </pc:sldChg>
      <pc:sldChg chg="modSp modAnim">
        <pc:chgData name="Sarina van Vlimmeren" userId="b80461ae892c3254" providerId="LiveId" clId="{E3607CA9-6866-4106-80A6-2284D403C43B}" dt="2019-11-07T02:01:42.328" v="66" actId="20577"/>
        <pc:sldMkLst>
          <pc:docMk/>
          <pc:sldMk cId="1042097224" sldId="282"/>
        </pc:sldMkLst>
        <pc:spChg chg="mod">
          <ac:chgData name="Sarina van Vlimmeren" userId="b80461ae892c3254" providerId="LiveId" clId="{E3607CA9-6866-4106-80A6-2284D403C43B}" dt="2019-11-07T02:01:42.328" v="66" actId="20577"/>
          <ac:spMkLst>
            <pc:docMk/>
            <pc:sldMk cId="1042097224" sldId="282"/>
            <ac:spMk id="2" creationId="{00000000-0000-0000-0000-000000000000}"/>
          </ac:spMkLst>
        </pc:spChg>
      </pc:sldChg>
      <pc:sldChg chg="addSp modSp modAnim">
        <pc:chgData name="Sarina van Vlimmeren" userId="b80461ae892c3254" providerId="LiveId" clId="{E3607CA9-6866-4106-80A6-2284D403C43B}" dt="2019-11-07T02:01:50.811" v="68"/>
        <pc:sldMkLst>
          <pc:docMk/>
          <pc:sldMk cId="2323610233" sldId="285"/>
        </pc:sldMkLst>
        <pc:spChg chg="mod">
          <ac:chgData name="Sarina van Vlimmeren" userId="b80461ae892c3254" providerId="LiveId" clId="{E3607CA9-6866-4106-80A6-2284D403C43B}" dt="2019-11-07T02:00:33.423" v="58" actId="1076"/>
          <ac:spMkLst>
            <pc:docMk/>
            <pc:sldMk cId="2323610233" sldId="285"/>
            <ac:spMk id="2" creationId="{00000000-0000-0000-0000-000000000000}"/>
          </ac:spMkLst>
        </pc:spChg>
        <pc:picChg chg="add mod">
          <ac:chgData name="Sarina van Vlimmeren" userId="b80461ae892c3254" providerId="LiveId" clId="{E3607CA9-6866-4106-80A6-2284D403C43B}" dt="2019-11-07T02:00:42.484" v="60" actId="1076"/>
          <ac:picMkLst>
            <pc:docMk/>
            <pc:sldMk cId="2323610233" sldId="285"/>
            <ac:picMk id="4" creationId="{19149811-50E0-4FE2-85EF-AAB566729816}"/>
          </ac:picMkLst>
        </pc:picChg>
      </pc:sldChg>
      <pc:sldChg chg="addSp modSp modAnim">
        <pc:chgData name="Sarina van Vlimmeren" userId="b80461ae892c3254" providerId="LiveId" clId="{E3607CA9-6866-4106-80A6-2284D403C43B}" dt="2019-11-07T02:01:56.172" v="70"/>
        <pc:sldMkLst>
          <pc:docMk/>
          <pc:sldMk cId="1282812825" sldId="286"/>
        </pc:sldMkLst>
        <pc:spChg chg="mod">
          <ac:chgData name="Sarina van Vlimmeren" userId="b80461ae892c3254" providerId="LiveId" clId="{E3607CA9-6866-4106-80A6-2284D403C43B}" dt="2019-11-07T02:00:53.244" v="61" actId="20577"/>
          <ac:spMkLst>
            <pc:docMk/>
            <pc:sldMk cId="1282812825" sldId="286"/>
            <ac:spMk id="2" creationId="{00000000-0000-0000-0000-000000000000}"/>
          </ac:spMkLst>
        </pc:spChg>
        <pc:picChg chg="add mod">
          <ac:chgData name="Sarina van Vlimmeren" userId="b80461ae892c3254" providerId="LiveId" clId="{E3607CA9-6866-4106-80A6-2284D403C43B}" dt="2019-11-07T02:01:03.220" v="63" actId="14100"/>
          <ac:picMkLst>
            <pc:docMk/>
            <pc:sldMk cId="1282812825" sldId="286"/>
            <ac:picMk id="4" creationId="{18F03A29-D69F-4F59-9513-DE5882D50A2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5311C-97F4-40C8-9ADC-98830A25C8E7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A219BF1-BA0A-49E2-B9D8-3546F71F5DDD}">
      <dgm:prSet phldrT="[Tekst]"/>
      <dgm:spPr/>
      <dgm:t>
        <a:bodyPr/>
        <a:lstStyle/>
        <a:p>
          <a:r>
            <a:rPr lang="nl-NL" dirty="0"/>
            <a:t>&lt; 1 jaar:  kort</a:t>
          </a:r>
        </a:p>
      </dgm:t>
    </dgm:pt>
    <dgm:pt modelId="{31ED88EF-EADA-41FE-B91E-39AE1B753F11}" type="parTrans" cxnId="{BA6FDCE6-96B6-473C-97C9-A1FAFEA52552}">
      <dgm:prSet/>
      <dgm:spPr/>
      <dgm:t>
        <a:bodyPr/>
        <a:lstStyle/>
        <a:p>
          <a:endParaRPr lang="nl-NL"/>
        </a:p>
      </dgm:t>
    </dgm:pt>
    <dgm:pt modelId="{0BE24F5E-94D7-46D0-8C9F-F9FFFB7DFEFB}" type="sibTrans" cxnId="{BA6FDCE6-96B6-473C-97C9-A1FAFEA52552}">
      <dgm:prSet/>
      <dgm:spPr/>
      <dgm:t>
        <a:bodyPr/>
        <a:lstStyle/>
        <a:p>
          <a:endParaRPr lang="nl-NL"/>
        </a:p>
      </dgm:t>
    </dgm:pt>
    <dgm:pt modelId="{D69467F8-22A7-40E5-AE72-AAAA261645ED}">
      <dgm:prSet phldrT="[Tekst]"/>
      <dgm:spPr/>
      <dgm:t>
        <a:bodyPr/>
        <a:lstStyle/>
        <a:p>
          <a:r>
            <a:rPr lang="nl-NL" dirty="0"/>
            <a:t>&gt; 1 jaar: lang</a:t>
          </a:r>
        </a:p>
      </dgm:t>
    </dgm:pt>
    <dgm:pt modelId="{37C83C50-6A34-49C0-A36D-96FA293F2FFC}" type="parTrans" cxnId="{305F9BB8-4F58-48AF-9F6A-32D1A64F5A1A}">
      <dgm:prSet/>
      <dgm:spPr/>
      <dgm:t>
        <a:bodyPr/>
        <a:lstStyle/>
        <a:p>
          <a:endParaRPr lang="nl-NL"/>
        </a:p>
      </dgm:t>
    </dgm:pt>
    <dgm:pt modelId="{17474F3A-4088-4833-8603-4D38FDBC7B61}" type="sibTrans" cxnId="{305F9BB8-4F58-48AF-9F6A-32D1A64F5A1A}">
      <dgm:prSet/>
      <dgm:spPr/>
      <dgm:t>
        <a:bodyPr/>
        <a:lstStyle/>
        <a:p>
          <a:endParaRPr lang="nl-NL"/>
        </a:p>
      </dgm:t>
    </dgm:pt>
    <dgm:pt modelId="{304E8C71-9295-46F5-A5D8-B03DB4719619}" type="pres">
      <dgm:prSet presAssocID="{CB75311C-97F4-40C8-9ADC-98830A25C8E7}" presName="cycle" presStyleCnt="0">
        <dgm:presLayoutVars>
          <dgm:dir/>
          <dgm:resizeHandles val="exact"/>
        </dgm:presLayoutVars>
      </dgm:prSet>
      <dgm:spPr/>
    </dgm:pt>
    <dgm:pt modelId="{21898DF5-3EAA-4CB3-BA95-841323461221}" type="pres">
      <dgm:prSet presAssocID="{9A219BF1-BA0A-49E2-B9D8-3546F71F5DDD}" presName="arrow" presStyleLbl="node1" presStyleIdx="0" presStyleCnt="2">
        <dgm:presLayoutVars>
          <dgm:bulletEnabled val="1"/>
        </dgm:presLayoutVars>
      </dgm:prSet>
      <dgm:spPr/>
    </dgm:pt>
    <dgm:pt modelId="{47AAF23B-267D-4298-8F6D-04B4C8251CDE}" type="pres">
      <dgm:prSet presAssocID="{D69467F8-22A7-40E5-AE72-AAAA261645ED}" presName="arrow" presStyleLbl="node1" presStyleIdx="1" presStyleCnt="2">
        <dgm:presLayoutVars>
          <dgm:bulletEnabled val="1"/>
        </dgm:presLayoutVars>
      </dgm:prSet>
      <dgm:spPr/>
    </dgm:pt>
  </dgm:ptLst>
  <dgm:cxnLst>
    <dgm:cxn modelId="{389F9E45-4741-41D6-AA39-50835D576472}" type="presOf" srcId="{CB75311C-97F4-40C8-9ADC-98830A25C8E7}" destId="{304E8C71-9295-46F5-A5D8-B03DB4719619}" srcOrd="0" destOrd="0" presId="urn:microsoft.com/office/officeart/2005/8/layout/arrow1"/>
    <dgm:cxn modelId="{305F9BB8-4F58-48AF-9F6A-32D1A64F5A1A}" srcId="{CB75311C-97F4-40C8-9ADC-98830A25C8E7}" destId="{D69467F8-22A7-40E5-AE72-AAAA261645ED}" srcOrd="1" destOrd="0" parTransId="{37C83C50-6A34-49C0-A36D-96FA293F2FFC}" sibTransId="{17474F3A-4088-4833-8603-4D38FDBC7B61}"/>
    <dgm:cxn modelId="{F17FD9C0-6C29-405C-A4A2-39AE6739DFCA}" type="presOf" srcId="{D69467F8-22A7-40E5-AE72-AAAA261645ED}" destId="{47AAF23B-267D-4298-8F6D-04B4C8251CDE}" srcOrd="0" destOrd="0" presId="urn:microsoft.com/office/officeart/2005/8/layout/arrow1"/>
    <dgm:cxn modelId="{BA6FDCE6-96B6-473C-97C9-A1FAFEA52552}" srcId="{CB75311C-97F4-40C8-9ADC-98830A25C8E7}" destId="{9A219BF1-BA0A-49E2-B9D8-3546F71F5DDD}" srcOrd="0" destOrd="0" parTransId="{31ED88EF-EADA-41FE-B91E-39AE1B753F11}" sibTransId="{0BE24F5E-94D7-46D0-8C9F-F9FFFB7DFEFB}"/>
    <dgm:cxn modelId="{04C669EF-2823-496D-8F62-E0D30FBA7C4F}" type="presOf" srcId="{9A219BF1-BA0A-49E2-B9D8-3546F71F5DDD}" destId="{21898DF5-3EAA-4CB3-BA95-841323461221}" srcOrd="0" destOrd="0" presId="urn:microsoft.com/office/officeart/2005/8/layout/arrow1"/>
    <dgm:cxn modelId="{8E1D23BC-A4E1-4705-ACEC-7262E5F19D3F}" type="presParOf" srcId="{304E8C71-9295-46F5-A5D8-B03DB4719619}" destId="{21898DF5-3EAA-4CB3-BA95-841323461221}" srcOrd="0" destOrd="0" presId="urn:microsoft.com/office/officeart/2005/8/layout/arrow1"/>
    <dgm:cxn modelId="{F4B68366-C439-4AD2-9CB2-FDCE327375CD}" type="presParOf" srcId="{304E8C71-9295-46F5-A5D8-B03DB4719619}" destId="{47AAF23B-267D-4298-8F6D-04B4C8251CD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98DF5-3EAA-4CB3-BA95-841323461221}">
      <dsp:nvSpPr>
        <dsp:cNvPr id="0" name=""/>
        <dsp:cNvSpPr/>
      </dsp:nvSpPr>
      <dsp:spPr>
        <a:xfrm rot="16200000">
          <a:off x="363" y="902802"/>
          <a:ext cx="4163502" cy="416350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/>
            <a:t>&lt; 1 jaar:  kort</a:t>
          </a:r>
        </a:p>
      </dsp:txBody>
      <dsp:txXfrm rot="5400000">
        <a:off x="728976" y="1943677"/>
        <a:ext cx="3434889" cy="2081751"/>
      </dsp:txXfrm>
    </dsp:sp>
    <dsp:sp modelId="{47AAF23B-267D-4298-8F6D-04B4C8251CDE}">
      <dsp:nvSpPr>
        <dsp:cNvPr id="0" name=""/>
        <dsp:cNvSpPr/>
      </dsp:nvSpPr>
      <dsp:spPr>
        <a:xfrm rot="5400000">
          <a:off x="4581624" y="902802"/>
          <a:ext cx="4163502" cy="416350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/>
            <a:t>&gt; 1 jaar: lang</a:t>
          </a:r>
        </a:p>
      </dsp:txBody>
      <dsp:txXfrm rot="-5400000">
        <a:off x="4581624" y="1943678"/>
        <a:ext cx="3434889" cy="2081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988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0651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1211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6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421203" y="639362"/>
            <a:ext cx="9098835" cy="2174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Grens kort – lang vreemd vermogen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grens tussen lang en kort vreemd vermogen ligt bij een periode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van één jaar.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B245F5-222D-467F-B5B8-3AE5241081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9571495"/>
              </p:ext>
            </p:extLst>
          </p:nvPr>
        </p:nvGraphicFramePr>
        <p:xfrm>
          <a:off x="1330663" y="1726582"/>
          <a:ext cx="8745491" cy="596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107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757600" y="826896"/>
            <a:ext cx="1039481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Converteerbare obligatielening</a:t>
            </a:r>
          </a:p>
          <a:p>
            <a:r>
              <a:rPr lang="nl-NL" sz="4000" dirty="0">
                <a:latin typeface="Calibri" panose="020F0502020204030204" pitchFamily="34" charset="0"/>
              </a:rPr>
              <a:t>Obligaties die tegen bepaalde van tevoren </a:t>
            </a:r>
          </a:p>
          <a:p>
            <a:r>
              <a:rPr lang="nl-NL" sz="4000" dirty="0">
                <a:latin typeface="Calibri" panose="020F0502020204030204" pitchFamily="34" charset="0"/>
              </a:rPr>
              <a:t>vastgestelde voorwaarden kunnen worden omgewisseld tegen aandelen van dezelfde nv. </a:t>
            </a:r>
          </a:p>
          <a:p>
            <a:endParaRPr lang="nl-NL" sz="4000" dirty="0">
              <a:latin typeface="Calibri" panose="020F0502020204030204" pitchFamily="34" charset="0"/>
            </a:endParaRPr>
          </a:p>
          <a:p>
            <a:r>
              <a:rPr lang="nl-NL" sz="4000" dirty="0">
                <a:latin typeface="Calibri" panose="020F0502020204030204" pitchFamily="34" charset="0"/>
              </a:rPr>
              <a:t>Lagere interestvoet voor de nv en kans op hogere conversiekoers dan bij gewone emissie van aandelen.</a:t>
            </a:r>
          </a:p>
        </p:txBody>
      </p:sp>
    </p:spTree>
    <p:extLst>
      <p:ext uri="{BB962C8B-B14F-4D97-AF65-F5344CB8AC3E}">
        <p14:creationId xmlns:p14="http://schemas.microsoft.com/office/powerpoint/2010/main" val="10420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659508" y="416778"/>
            <a:ext cx="958487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Converteerbare obligatielening: </a:t>
            </a:r>
          </a:p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voordelen belegger</a:t>
            </a:r>
          </a:p>
          <a:p>
            <a:pPr marL="571500" indent="-571500">
              <a:buFontTx/>
              <a:buChar char="-"/>
            </a:pPr>
            <a:r>
              <a:rPr lang="nl-NL" sz="4000" dirty="0">
                <a:latin typeface="Calibri" panose="020F0502020204030204" pitchFamily="34" charset="0"/>
              </a:rPr>
              <a:t>kans op koerswinst </a:t>
            </a:r>
          </a:p>
          <a:p>
            <a:pPr marL="571500" indent="-571500">
              <a:buFontTx/>
              <a:buChar char="-"/>
            </a:pPr>
            <a:r>
              <a:rPr lang="nl-NL" sz="4000" dirty="0">
                <a:latin typeface="Calibri" panose="020F0502020204030204" pitchFamily="34" charset="0"/>
              </a:rPr>
              <a:t>vast bedrag aan interest </a:t>
            </a:r>
          </a:p>
          <a:p>
            <a:pPr marL="571500" indent="-571500">
              <a:buFontTx/>
              <a:buChar char="-"/>
            </a:pPr>
            <a:r>
              <a:rPr lang="nl-NL" sz="4000" dirty="0">
                <a:latin typeface="Calibri" panose="020F0502020204030204" pitchFamily="34" charset="0"/>
              </a:rPr>
              <a:t>bij liquidatie voorrang op aandeelhouder </a:t>
            </a:r>
          </a:p>
          <a:p>
            <a:pPr marL="571500" indent="-571500">
              <a:buFontTx/>
              <a:buChar char="-"/>
            </a:pPr>
            <a:r>
              <a:rPr lang="nl-NL" sz="4000" dirty="0">
                <a:latin typeface="Calibri" panose="020F0502020204030204" pitchFamily="34" charset="0"/>
              </a:rPr>
              <a:t>minder risico dan aandelen.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tekst, teken, circuit&#10;&#10;Automatisch gegenereerde beschrijving">
            <a:extLst>
              <a:ext uri="{FF2B5EF4-FFF2-40B4-BE49-F238E27FC236}">
                <a16:creationId xmlns:a16="http://schemas.microsoft.com/office/drawing/2014/main" id="{19149811-50E0-4FE2-85EF-AAB566729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60" y="4316078"/>
            <a:ext cx="9455119" cy="17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1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507672" y="1444474"/>
            <a:ext cx="86650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Converteerbare obligatielening: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nadeel belegger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</a:rPr>
              <a:t>Lagere interestvoet.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elektronica, binnen, klein, zitten&#10;&#10;Automatisch gegenereerde beschrijving">
            <a:extLst>
              <a:ext uri="{FF2B5EF4-FFF2-40B4-BE49-F238E27FC236}">
                <a16:creationId xmlns:a16="http://schemas.microsoft.com/office/drawing/2014/main" id="{18F03A29-D69F-4F59-9513-DE5882D50A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55" y="2296844"/>
            <a:ext cx="5625339" cy="37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404258" y="987274"/>
            <a:ext cx="86650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Overig lang vreemd vermogen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obligatieleningen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hypothecaire leningen o/g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en onderhandse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geldleningen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/>
              <a:t>schulden op groepsmaatschappijen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/>
              <a:t>schulden vanwege pensioenen.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107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621321" y="271798"/>
            <a:ext cx="11098453" cy="64633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Kortlopende schulden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verplichtingen van langlopende schulden die het komende jaar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vervallen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crediteuren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nog te betalen bedragen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vooruitontvangen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bedragen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Schulden vanwege belastingen en sociale premies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schulden aan kredietinstellingen (banken) in rekeningcourant.</a:t>
            </a:r>
          </a:p>
        </p:txBody>
      </p:sp>
    </p:spTree>
    <p:extLst>
      <p:ext uri="{BB962C8B-B14F-4D97-AF65-F5344CB8AC3E}">
        <p14:creationId xmlns:p14="http://schemas.microsoft.com/office/powerpoint/2010/main" val="4746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6707DB-8AB3-4633-A5C6-22D280E1454C}"/>
</file>

<file path=customXml/itemProps2.xml><?xml version="1.0" encoding="utf-8"?>
<ds:datastoreItem xmlns:ds="http://schemas.openxmlformats.org/officeDocument/2006/customXml" ds:itemID="{C70F85F1-EC6F-4D22-BEEE-8DF480230BD3}"/>
</file>

<file path=customXml/itemProps3.xml><?xml version="1.0" encoding="utf-8"?>
<ds:datastoreItem xmlns:ds="http://schemas.openxmlformats.org/officeDocument/2006/customXml" ds:itemID="{22D84CCE-95F3-4DF5-A511-597E62AE8F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Breedbeeld</PresentationFormat>
  <Paragraphs>37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41</cp:revision>
  <dcterms:created xsi:type="dcterms:W3CDTF">2014-08-25T22:47:39Z</dcterms:created>
  <dcterms:modified xsi:type="dcterms:W3CDTF">2019-11-07T02:02:05Z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